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Roboto Slab" charset="1" panose="00000000000000000000"/>
      <p:regular r:id="rId20"/>
    </p:embeddedFont>
    <p:embeddedFont>
      <p:font typeface="Roboto" charset="1" panose="02000000000000000000"/>
      <p:regular r:id="rId21"/>
    </p:embeddedFont>
    <p:embeddedFont>
      <p:font typeface="Roboto Bold" charset="1" panose="020000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Slides/notesSlide2.xml" Type="http://schemas.openxmlformats.org/officeDocument/2006/relationships/notesSlide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fonts/font28.fntdata" Type="http://schemas.openxmlformats.org/officeDocument/2006/relationships/font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32" Target="notesSlides/notesSlide1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11" Target="../media/image17.png" Type="http://schemas.openxmlformats.org/officeDocument/2006/relationships/image"/><Relationship Id="rId2" Target="../notesSlides/notesSlide7.xml" Type="http://schemas.openxmlformats.org/officeDocument/2006/relationships/notesSlid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3572172"/>
            <a:ext cx="9445526" cy="1790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SummAI: AI-Powered Business Summarization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5693122"/>
            <a:ext cx="944552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Intelligent text summarization for business articles, reports, and emails using dual NLP approaches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59452" y="807987"/>
            <a:ext cx="9176594" cy="83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506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Future Development Roadmap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049071" y="2027635"/>
            <a:ext cx="28575" cy="7422802"/>
            <a:chOff x="0" y="0"/>
            <a:chExt cx="38100" cy="989707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8100" cy="9897110"/>
            </a:xfrm>
            <a:custGeom>
              <a:avLst/>
              <a:gdLst/>
              <a:ahLst/>
              <a:cxnLst/>
              <a:rect r="r" b="b" t="t" l="l"/>
              <a:pathLst>
                <a:path h="9897110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9878060"/>
                  </a:lnTo>
                  <a:cubicBezTo>
                    <a:pt x="38100" y="9888601"/>
                    <a:pt x="29591" y="9897110"/>
                    <a:pt x="19050" y="9897110"/>
                  </a:cubicBezTo>
                  <a:cubicBezTo>
                    <a:pt x="8509" y="9897110"/>
                    <a:pt x="0" y="9888601"/>
                    <a:pt x="0" y="9878060"/>
                  </a:cubicBezTo>
                  <a:close/>
                </a:path>
              </a:pathLst>
            </a:custGeom>
            <a:solidFill>
              <a:srgbClr val="585F6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8310190" y="2302966"/>
            <a:ext cx="772566" cy="28575"/>
            <a:chOff x="0" y="0"/>
            <a:chExt cx="1030088" cy="381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30097" cy="38100"/>
            </a:xfrm>
            <a:custGeom>
              <a:avLst/>
              <a:gdLst/>
              <a:ahLst/>
              <a:cxnLst/>
              <a:rect r="r" b="b" t="t" l="l"/>
              <a:pathLst>
                <a:path h="38100" w="103009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1047" y="0"/>
                  </a:lnTo>
                  <a:cubicBezTo>
                    <a:pt x="1021588" y="0"/>
                    <a:pt x="1030097" y="8509"/>
                    <a:pt x="1030097" y="19050"/>
                  </a:cubicBezTo>
                  <a:cubicBezTo>
                    <a:pt x="1030097" y="29591"/>
                    <a:pt x="1021588" y="38100"/>
                    <a:pt x="101104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85F6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7759377" y="2027635"/>
            <a:ext cx="579388" cy="579387"/>
            <a:chOff x="0" y="0"/>
            <a:chExt cx="772517" cy="77251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72541" cy="772541"/>
            </a:xfrm>
            <a:custGeom>
              <a:avLst/>
              <a:gdLst/>
              <a:ahLst/>
              <a:cxnLst/>
              <a:rect r="r" b="b" t="t" l="l"/>
              <a:pathLst>
                <a:path h="772541" w="772541">
                  <a:moveTo>
                    <a:pt x="0" y="51562"/>
                  </a:moveTo>
                  <a:cubicBezTo>
                    <a:pt x="0" y="23114"/>
                    <a:pt x="23114" y="0"/>
                    <a:pt x="51562" y="0"/>
                  </a:cubicBezTo>
                  <a:lnTo>
                    <a:pt x="720979" y="0"/>
                  </a:lnTo>
                  <a:cubicBezTo>
                    <a:pt x="749427" y="0"/>
                    <a:pt x="772541" y="23114"/>
                    <a:pt x="772541" y="51562"/>
                  </a:cubicBezTo>
                  <a:lnTo>
                    <a:pt x="772541" y="720979"/>
                  </a:lnTo>
                  <a:cubicBezTo>
                    <a:pt x="772541" y="749427"/>
                    <a:pt x="749427" y="772541"/>
                    <a:pt x="720979" y="772541"/>
                  </a:cubicBezTo>
                  <a:lnTo>
                    <a:pt x="51562" y="772541"/>
                  </a:lnTo>
                  <a:cubicBezTo>
                    <a:pt x="23114" y="772541"/>
                    <a:pt x="0" y="749427"/>
                    <a:pt x="0" y="720979"/>
                  </a:cubicBezTo>
                  <a:close/>
                </a:path>
              </a:pathLst>
            </a:custGeom>
            <a:solidFill>
              <a:srgbClr val="3F465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7855892" y="2133005"/>
            <a:ext cx="386209" cy="425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37030" y="2106514"/>
            <a:ext cx="3714899" cy="411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Multi-Language Support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37030" y="2587079"/>
            <a:ext cx="8049517" cy="909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Implement multilingual models for summarisation across languages with integrated translation capabilities.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8310190" y="4287441"/>
            <a:ext cx="772566" cy="28575"/>
            <a:chOff x="0" y="0"/>
            <a:chExt cx="1030088" cy="381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30097" cy="38100"/>
            </a:xfrm>
            <a:custGeom>
              <a:avLst/>
              <a:gdLst/>
              <a:ahLst/>
              <a:cxnLst/>
              <a:rect r="r" b="b" t="t" l="l"/>
              <a:pathLst>
                <a:path h="38100" w="103009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1047" y="0"/>
                  </a:lnTo>
                  <a:cubicBezTo>
                    <a:pt x="1021588" y="0"/>
                    <a:pt x="1030097" y="8509"/>
                    <a:pt x="1030097" y="19050"/>
                  </a:cubicBezTo>
                  <a:cubicBezTo>
                    <a:pt x="1030097" y="29591"/>
                    <a:pt x="1021588" y="38100"/>
                    <a:pt x="101104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85F6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7759377" y="4012109"/>
            <a:ext cx="579388" cy="579387"/>
            <a:chOff x="0" y="0"/>
            <a:chExt cx="772517" cy="77251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72541" cy="772541"/>
            </a:xfrm>
            <a:custGeom>
              <a:avLst/>
              <a:gdLst/>
              <a:ahLst/>
              <a:cxnLst/>
              <a:rect r="r" b="b" t="t" l="l"/>
              <a:pathLst>
                <a:path h="772541" w="772541">
                  <a:moveTo>
                    <a:pt x="0" y="51562"/>
                  </a:moveTo>
                  <a:cubicBezTo>
                    <a:pt x="0" y="23114"/>
                    <a:pt x="23114" y="0"/>
                    <a:pt x="51562" y="0"/>
                  </a:cubicBezTo>
                  <a:lnTo>
                    <a:pt x="720979" y="0"/>
                  </a:lnTo>
                  <a:cubicBezTo>
                    <a:pt x="749427" y="0"/>
                    <a:pt x="772541" y="23114"/>
                    <a:pt x="772541" y="51562"/>
                  </a:cubicBezTo>
                  <a:lnTo>
                    <a:pt x="772541" y="720979"/>
                  </a:lnTo>
                  <a:cubicBezTo>
                    <a:pt x="772541" y="749427"/>
                    <a:pt x="749427" y="772541"/>
                    <a:pt x="720979" y="772541"/>
                  </a:cubicBezTo>
                  <a:lnTo>
                    <a:pt x="51562" y="772541"/>
                  </a:lnTo>
                  <a:cubicBezTo>
                    <a:pt x="23114" y="772541"/>
                    <a:pt x="0" y="749427"/>
                    <a:pt x="0" y="720979"/>
                  </a:cubicBezTo>
                  <a:close/>
                </a:path>
              </a:pathLst>
            </a:custGeom>
            <a:solidFill>
              <a:srgbClr val="3F465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2" id="22"/>
          <p:cNvSpPr txBox="true"/>
          <p:nvPr/>
        </p:nvSpPr>
        <p:spPr>
          <a:xfrm rot="0">
            <a:off x="7855892" y="4117479"/>
            <a:ext cx="386209" cy="425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337030" y="4090987"/>
            <a:ext cx="3304431" cy="411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Document Processing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337030" y="4571554"/>
            <a:ext cx="8049517" cy="909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Add PDF and Word document upload with batch processing for handling multiple files simultaneously.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310190" y="6271915"/>
            <a:ext cx="772566" cy="28575"/>
            <a:chOff x="0" y="0"/>
            <a:chExt cx="1030088" cy="381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030097" cy="38100"/>
            </a:xfrm>
            <a:custGeom>
              <a:avLst/>
              <a:gdLst/>
              <a:ahLst/>
              <a:cxnLst/>
              <a:rect r="r" b="b" t="t" l="l"/>
              <a:pathLst>
                <a:path h="38100" w="103009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1047" y="0"/>
                  </a:lnTo>
                  <a:cubicBezTo>
                    <a:pt x="1021588" y="0"/>
                    <a:pt x="1030097" y="8509"/>
                    <a:pt x="1030097" y="19050"/>
                  </a:cubicBezTo>
                  <a:cubicBezTo>
                    <a:pt x="1030097" y="29591"/>
                    <a:pt x="1021588" y="38100"/>
                    <a:pt x="101104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85F6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7759377" y="5996582"/>
            <a:ext cx="579388" cy="579388"/>
            <a:chOff x="0" y="0"/>
            <a:chExt cx="772517" cy="77251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72541" cy="772541"/>
            </a:xfrm>
            <a:custGeom>
              <a:avLst/>
              <a:gdLst/>
              <a:ahLst/>
              <a:cxnLst/>
              <a:rect r="r" b="b" t="t" l="l"/>
              <a:pathLst>
                <a:path h="772541" w="772541">
                  <a:moveTo>
                    <a:pt x="0" y="51562"/>
                  </a:moveTo>
                  <a:cubicBezTo>
                    <a:pt x="0" y="23114"/>
                    <a:pt x="23114" y="0"/>
                    <a:pt x="51562" y="0"/>
                  </a:cubicBezTo>
                  <a:lnTo>
                    <a:pt x="720979" y="0"/>
                  </a:lnTo>
                  <a:cubicBezTo>
                    <a:pt x="749427" y="0"/>
                    <a:pt x="772541" y="23114"/>
                    <a:pt x="772541" y="51562"/>
                  </a:cubicBezTo>
                  <a:lnTo>
                    <a:pt x="772541" y="720979"/>
                  </a:lnTo>
                  <a:cubicBezTo>
                    <a:pt x="772541" y="749427"/>
                    <a:pt x="749427" y="772541"/>
                    <a:pt x="720979" y="772541"/>
                  </a:cubicBezTo>
                  <a:lnTo>
                    <a:pt x="51562" y="772541"/>
                  </a:lnTo>
                  <a:cubicBezTo>
                    <a:pt x="23114" y="772541"/>
                    <a:pt x="0" y="749427"/>
                    <a:pt x="0" y="720979"/>
                  </a:cubicBezTo>
                  <a:close/>
                </a:path>
              </a:pathLst>
            </a:custGeom>
            <a:solidFill>
              <a:srgbClr val="3F465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9" id="29"/>
          <p:cNvSpPr txBox="true"/>
          <p:nvPr/>
        </p:nvSpPr>
        <p:spPr>
          <a:xfrm rot="0">
            <a:off x="7855892" y="6101954"/>
            <a:ext cx="386209" cy="425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337030" y="6075461"/>
            <a:ext cx="3219450" cy="411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Advanced Analytics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337030" y="6556027"/>
            <a:ext cx="8049517" cy="909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Integrate keyword extraction, entity recognition, sentiment analysis, and topic modelling for deeper insights.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8310190" y="8256389"/>
            <a:ext cx="772566" cy="28575"/>
            <a:chOff x="0" y="0"/>
            <a:chExt cx="1030088" cy="381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030097" cy="38100"/>
            </a:xfrm>
            <a:custGeom>
              <a:avLst/>
              <a:gdLst/>
              <a:ahLst/>
              <a:cxnLst/>
              <a:rect r="r" b="b" t="t" l="l"/>
              <a:pathLst>
                <a:path h="38100" w="103009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1047" y="0"/>
                  </a:lnTo>
                  <a:cubicBezTo>
                    <a:pt x="1021588" y="0"/>
                    <a:pt x="1030097" y="8509"/>
                    <a:pt x="1030097" y="19050"/>
                  </a:cubicBezTo>
                  <a:cubicBezTo>
                    <a:pt x="1030097" y="29591"/>
                    <a:pt x="1021588" y="38100"/>
                    <a:pt x="101104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85F6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4" id="34"/>
          <p:cNvGrpSpPr/>
          <p:nvPr/>
        </p:nvGrpSpPr>
        <p:grpSpPr>
          <a:xfrm rot="0">
            <a:off x="7759377" y="7981058"/>
            <a:ext cx="579388" cy="579388"/>
            <a:chOff x="0" y="0"/>
            <a:chExt cx="772517" cy="772517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772541" cy="772541"/>
            </a:xfrm>
            <a:custGeom>
              <a:avLst/>
              <a:gdLst/>
              <a:ahLst/>
              <a:cxnLst/>
              <a:rect r="r" b="b" t="t" l="l"/>
              <a:pathLst>
                <a:path h="772541" w="772541">
                  <a:moveTo>
                    <a:pt x="0" y="51562"/>
                  </a:moveTo>
                  <a:cubicBezTo>
                    <a:pt x="0" y="23114"/>
                    <a:pt x="23114" y="0"/>
                    <a:pt x="51562" y="0"/>
                  </a:cubicBezTo>
                  <a:lnTo>
                    <a:pt x="720979" y="0"/>
                  </a:lnTo>
                  <a:cubicBezTo>
                    <a:pt x="749427" y="0"/>
                    <a:pt x="772541" y="23114"/>
                    <a:pt x="772541" y="51562"/>
                  </a:cubicBezTo>
                  <a:lnTo>
                    <a:pt x="772541" y="720979"/>
                  </a:lnTo>
                  <a:cubicBezTo>
                    <a:pt x="772541" y="749427"/>
                    <a:pt x="749427" y="772541"/>
                    <a:pt x="720979" y="772541"/>
                  </a:cubicBezTo>
                  <a:lnTo>
                    <a:pt x="51562" y="772541"/>
                  </a:lnTo>
                  <a:cubicBezTo>
                    <a:pt x="23114" y="772541"/>
                    <a:pt x="0" y="749427"/>
                    <a:pt x="0" y="720979"/>
                  </a:cubicBezTo>
                  <a:close/>
                </a:path>
              </a:pathLst>
            </a:custGeom>
            <a:solidFill>
              <a:srgbClr val="3F465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6" id="36"/>
          <p:cNvSpPr txBox="true"/>
          <p:nvPr/>
        </p:nvSpPr>
        <p:spPr>
          <a:xfrm rot="0">
            <a:off x="7855892" y="8086427"/>
            <a:ext cx="386209" cy="425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4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337030" y="8059936"/>
            <a:ext cx="3219450" cy="411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Enterprise Features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337030" y="8540503"/>
            <a:ext cx="8049517" cy="909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Deploy user management, history tracking, API integration, and custom domain-specific models for business tools.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496044" y="1742624"/>
            <a:ext cx="9585722" cy="79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25"/>
              </a:lnSpc>
            </a:pPr>
            <a:r>
              <a:rPr lang="en-US" sz="5060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Project Impact &amp; Achievements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96044" y="3577393"/>
            <a:ext cx="3595018" cy="415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31"/>
              </a:lnSpc>
            </a:pPr>
            <a:r>
              <a:rPr lang="en-US" sz="2624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Key Accomplishments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6044" y="4211539"/>
            <a:ext cx="10239078" cy="283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60238" indent="-80119" lvl="1">
              <a:lnSpc>
                <a:spcPts val="1750"/>
              </a:lnSpc>
              <a:buFont typeface="Arial"/>
              <a:buChar char="•"/>
            </a:pPr>
            <a:r>
              <a:rPr lang="en-US" sz="1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Successfully implemented dual-approach NLP system combining traditional and modern techniques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96044" y="4562177"/>
            <a:ext cx="10239078" cy="283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60238" indent="-80119" lvl="1">
              <a:lnSpc>
                <a:spcPts val="1750"/>
              </a:lnSpc>
              <a:buFont typeface="Arial"/>
              <a:buChar char="•"/>
            </a:pPr>
            <a:r>
              <a:rPr lang="en-US" sz="1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Achieved production-ready deployment with intuitive web interface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96044" y="4912816"/>
            <a:ext cx="10239078" cy="283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60238" indent="-80119" lvl="1">
              <a:lnSpc>
                <a:spcPts val="1750"/>
              </a:lnSpc>
              <a:buFont typeface="Arial"/>
              <a:buChar char="•"/>
            </a:pPr>
            <a:r>
              <a:rPr lang="en-US" sz="1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Demonstrated measurable performance improvements with ROUGE evaluation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96044" y="5267176"/>
            <a:ext cx="10239078" cy="283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60238" indent="-80119" lvl="1">
              <a:lnSpc>
                <a:spcPts val="1750"/>
              </a:lnSpc>
              <a:buFont typeface="Arial"/>
              <a:buChar char="•"/>
            </a:pPr>
            <a:r>
              <a:rPr lang="en-US" sz="1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Created practical tool addressing real business intelligence needs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96044" y="5920904"/>
            <a:ext cx="2949997" cy="415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31"/>
              </a:lnSpc>
            </a:pPr>
            <a:r>
              <a:rPr lang="en-US" sz="2624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Technical Mastery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96044" y="6523285"/>
            <a:ext cx="10239078" cy="709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2"/>
              </a:lnSpc>
            </a:pPr>
            <a:r>
              <a:rPr lang="en-US" sz="17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This project showcases end-to-end expertise across NLP, deep learning, web development, and software engineering—from dataset processing through model deployment.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573869" y="2173635"/>
            <a:ext cx="1743670" cy="30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800+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3382625" y="1240036"/>
            <a:ext cx="2126456" cy="2126456"/>
            <a:chOff x="0" y="0"/>
            <a:chExt cx="2835275" cy="2835275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2835275" cy="2835275"/>
            </a:xfrm>
            <a:custGeom>
              <a:avLst/>
              <a:gdLst/>
              <a:ahLst/>
              <a:cxnLst/>
              <a:rect r="r" b="b" t="t" l="l"/>
              <a:pathLst>
                <a:path h="2835275" w="2835275">
                  <a:moveTo>
                    <a:pt x="0" y="0"/>
                  </a:moveTo>
                  <a:lnTo>
                    <a:pt x="2835275" y="0"/>
                  </a:lnTo>
                  <a:lnTo>
                    <a:pt x="2835275" y="2835275"/>
                  </a:lnTo>
                  <a:lnTo>
                    <a:pt x="0" y="2835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3559879" y="3543597"/>
            <a:ext cx="1771948" cy="221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Lines of code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73869" y="5017591"/>
            <a:ext cx="1743670" cy="30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12</a:t>
            </a:r>
          </a:p>
        </p:txBody>
      </p: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13382625" y="4083992"/>
            <a:ext cx="2126456" cy="2126456"/>
            <a:chOff x="0" y="0"/>
            <a:chExt cx="2835275" cy="2835275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2835275" cy="2835275"/>
            </a:xfrm>
            <a:custGeom>
              <a:avLst/>
              <a:gdLst/>
              <a:ahLst/>
              <a:cxnLst/>
              <a:rect r="r" b="b" t="t" l="l"/>
              <a:pathLst>
                <a:path h="2835275" w="2835275">
                  <a:moveTo>
                    <a:pt x="0" y="0"/>
                  </a:moveTo>
                  <a:lnTo>
                    <a:pt x="2835275" y="0"/>
                  </a:lnTo>
                  <a:lnTo>
                    <a:pt x="2835275" y="2835275"/>
                  </a:lnTo>
                  <a:lnTo>
                    <a:pt x="0" y="2835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3559879" y="6387554"/>
            <a:ext cx="1771948" cy="221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Major libraries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573869" y="7861547"/>
            <a:ext cx="1743670" cy="30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1,100</a:t>
            </a:r>
          </a:p>
        </p:txBody>
      </p: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13382625" y="6927949"/>
            <a:ext cx="2126456" cy="2126456"/>
            <a:chOff x="0" y="0"/>
            <a:chExt cx="2835275" cy="2835275"/>
          </a:xfrm>
        </p:grpSpPr>
        <p:sp>
          <p:nvSpPr>
            <p:cNvPr name="Freeform 24" id="24" descr="preencoded.png"/>
            <p:cNvSpPr/>
            <p:nvPr/>
          </p:nvSpPr>
          <p:spPr>
            <a:xfrm flipH="false" flipV="false" rot="0">
              <a:off x="0" y="0"/>
              <a:ext cx="2835275" cy="2835275"/>
            </a:xfrm>
            <a:custGeom>
              <a:avLst/>
              <a:gdLst/>
              <a:ahLst/>
              <a:cxnLst/>
              <a:rect r="r" b="b" t="t" l="l"/>
              <a:pathLst>
                <a:path h="2835275" w="2835275">
                  <a:moveTo>
                    <a:pt x="0" y="0"/>
                  </a:moveTo>
                  <a:lnTo>
                    <a:pt x="2835275" y="0"/>
                  </a:lnTo>
                  <a:lnTo>
                    <a:pt x="2835275" y="2835275"/>
                  </a:lnTo>
                  <a:lnTo>
                    <a:pt x="0" y="2835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3559879" y="9231511"/>
            <a:ext cx="1771948" cy="221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75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Articles processed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96044" y="9714608"/>
            <a:ext cx="17295911" cy="283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062" b="true">
                <a:solidFill>
                  <a:srgbClr val="D6E5EF"/>
                </a:solidFill>
                <a:latin typeface="Roboto Bold"/>
                <a:ea typeface="Roboto Bold"/>
                <a:cs typeface="Roboto Bold"/>
                <a:sym typeface="Roboto Bold"/>
              </a:rPr>
              <a:t>Status:</a:t>
            </a:r>
            <a:r>
              <a:rPr lang="en-US" sz="1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62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✅</a:t>
            </a:r>
            <a:r>
              <a:rPr lang="en-US" sz="1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 Completed &amp; Ready for Deployment | </a:t>
            </a:r>
            <a:r>
              <a:rPr lang="en-US" sz="1062" b="true">
                <a:solidFill>
                  <a:srgbClr val="D6E5EF"/>
                </a:solidFill>
                <a:latin typeface="Roboto Bold"/>
                <a:ea typeface="Roboto Bold"/>
                <a:cs typeface="Roboto Bold"/>
                <a:sym typeface="Roboto Bold"/>
              </a:rPr>
              <a:t>Date: 04</a:t>
            </a:r>
            <a:r>
              <a:rPr lang="en-US" sz="1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 December 2025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2239715"/>
            <a:ext cx="7088237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Group Members: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616524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Akhil Babu Gujjarlapudi (AP23110011185)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4389090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Hyndhavi Chakka (AP23110010993)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161658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Prasanna Kumar Katari (AP23110010760)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5934224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Vardhan Chebrolu (AP23110010042)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6706791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Krishna Chaitanya Maddala (AP23110010966)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1180059"/>
            <a:ext cx="9445526" cy="1790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The Challenge: Information Overload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3660725"/>
            <a:ext cx="4252912" cy="55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The Problem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50237" y="4399658"/>
            <a:ext cx="4376886" cy="236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Business professionals face overwhelming volumes of lengthy documents, articles, and email threads daily. Reading everything thoroughly is simply impossible.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50237" y="6922889"/>
            <a:ext cx="4376886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Traditional manual summarisation is time-consuming, inconsistent, and doesn't scale with modern information flow.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28401" y="3660725"/>
            <a:ext cx="4252912" cy="55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Our Solution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28401" y="4399658"/>
            <a:ext cx="4376886" cy="236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SummAI delivers automated, intelligent summarisation that condenses lengthy content into actionable insights within seconds.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28401" y="6922889"/>
            <a:ext cx="4376886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Dual-approach system combining extractive and abstractive methods ensures both accuracy and readability.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70614" y="871537"/>
            <a:ext cx="8114408" cy="843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4"/>
              </a:lnSpc>
            </a:pPr>
            <a:r>
              <a:rPr lang="en-US" sz="5125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Two Powerful Approaches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770614" y="2106066"/>
            <a:ext cx="9604771" cy="3509962"/>
            <a:chOff x="0" y="0"/>
            <a:chExt cx="12806362" cy="46799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806426" cy="4679950"/>
            </a:xfrm>
            <a:custGeom>
              <a:avLst/>
              <a:gdLst/>
              <a:ahLst/>
              <a:cxnLst/>
              <a:rect r="r" b="b" t="t" l="l"/>
              <a:pathLst>
                <a:path h="4679950" w="12806426">
                  <a:moveTo>
                    <a:pt x="0" y="52197"/>
                  </a:moveTo>
                  <a:cubicBezTo>
                    <a:pt x="0" y="23368"/>
                    <a:pt x="23368" y="0"/>
                    <a:pt x="52197" y="0"/>
                  </a:cubicBezTo>
                  <a:lnTo>
                    <a:pt x="12754229" y="0"/>
                  </a:lnTo>
                  <a:cubicBezTo>
                    <a:pt x="12783058" y="0"/>
                    <a:pt x="12806426" y="23368"/>
                    <a:pt x="12806426" y="52197"/>
                  </a:cubicBezTo>
                  <a:lnTo>
                    <a:pt x="12806426" y="4627753"/>
                  </a:lnTo>
                  <a:cubicBezTo>
                    <a:pt x="12806426" y="4656582"/>
                    <a:pt x="12783058" y="4679950"/>
                    <a:pt x="12754229" y="4679950"/>
                  </a:cubicBezTo>
                  <a:lnTo>
                    <a:pt x="52197" y="4679950"/>
                  </a:lnTo>
                  <a:cubicBezTo>
                    <a:pt x="23368" y="4679950"/>
                    <a:pt x="0" y="4656582"/>
                    <a:pt x="0" y="4627753"/>
                  </a:cubicBezTo>
                  <a:close/>
                </a:path>
              </a:pathLst>
            </a:custGeom>
            <a:solidFill>
              <a:srgbClr val="3F465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8031361" y="2347764"/>
            <a:ext cx="4051548" cy="426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Extractive Summarisation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031361" y="2835325"/>
            <a:ext cx="9083279" cy="929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TextRank algorithm selects the most important sentences directly from the original text, preserving exact wording and eliminating hallucinations.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031361" y="3826074"/>
            <a:ext cx="9083279" cy="51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250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Fast processing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31361" y="4334470"/>
            <a:ext cx="9083279" cy="51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250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Factually accurate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31361" y="4842868"/>
            <a:ext cx="9083279" cy="51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250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No training required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770614" y="5876776"/>
            <a:ext cx="9604771" cy="3509962"/>
            <a:chOff x="0" y="0"/>
            <a:chExt cx="12806362" cy="467995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806426" cy="4679950"/>
            </a:xfrm>
            <a:custGeom>
              <a:avLst/>
              <a:gdLst/>
              <a:ahLst/>
              <a:cxnLst/>
              <a:rect r="r" b="b" t="t" l="l"/>
              <a:pathLst>
                <a:path h="4679950" w="12806426">
                  <a:moveTo>
                    <a:pt x="0" y="52197"/>
                  </a:moveTo>
                  <a:cubicBezTo>
                    <a:pt x="0" y="23368"/>
                    <a:pt x="23368" y="0"/>
                    <a:pt x="52197" y="0"/>
                  </a:cubicBezTo>
                  <a:lnTo>
                    <a:pt x="12754229" y="0"/>
                  </a:lnTo>
                  <a:cubicBezTo>
                    <a:pt x="12783058" y="0"/>
                    <a:pt x="12806426" y="23368"/>
                    <a:pt x="12806426" y="52197"/>
                  </a:cubicBezTo>
                  <a:lnTo>
                    <a:pt x="12806426" y="4627753"/>
                  </a:lnTo>
                  <a:cubicBezTo>
                    <a:pt x="12806426" y="4656582"/>
                    <a:pt x="12783058" y="4679950"/>
                    <a:pt x="12754229" y="4679950"/>
                  </a:cubicBezTo>
                  <a:lnTo>
                    <a:pt x="52197" y="4679950"/>
                  </a:lnTo>
                  <a:cubicBezTo>
                    <a:pt x="23368" y="4679950"/>
                    <a:pt x="0" y="4656582"/>
                    <a:pt x="0" y="4627753"/>
                  </a:cubicBezTo>
                  <a:close/>
                </a:path>
              </a:pathLst>
            </a:custGeom>
            <a:solidFill>
              <a:srgbClr val="3F4652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8" id="18"/>
          <p:cNvSpPr txBox="true"/>
          <p:nvPr/>
        </p:nvSpPr>
        <p:spPr>
          <a:xfrm rot="0">
            <a:off x="8031361" y="6118472"/>
            <a:ext cx="4241006" cy="426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Abstractive Summarisation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031361" y="6606034"/>
            <a:ext cx="9083279" cy="929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BART transformer model generates entirely new sentences that capture the essence, creating human-like summaries with better readability.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031361" y="7596782"/>
            <a:ext cx="9083279" cy="51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250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Natural language output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031361" y="8105180"/>
            <a:ext cx="9083279" cy="51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250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Combines information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031361" y="8613576"/>
            <a:ext cx="9083279" cy="51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250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More concise results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30325" y="882104"/>
            <a:ext cx="10275986" cy="85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System Architecture &amp; Workflow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30325" y="2272904"/>
            <a:ext cx="1329035" cy="1956792"/>
            <a:chOff x="0" y="0"/>
            <a:chExt cx="1772047" cy="2609057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1772031" cy="2609088"/>
            </a:xfrm>
            <a:custGeom>
              <a:avLst/>
              <a:gdLst/>
              <a:ahLst/>
              <a:cxnLst/>
              <a:rect r="r" b="b" t="t" l="l"/>
              <a:pathLst>
                <a:path h="2609088" w="1772031">
                  <a:moveTo>
                    <a:pt x="0" y="0"/>
                  </a:moveTo>
                  <a:lnTo>
                    <a:pt x="1772031" y="0"/>
                  </a:lnTo>
                  <a:lnTo>
                    <a:pt x="1772031" y="2609088"/>
                  </a:lnTo>
                  <a:lnTo>
                    <a:pt x="0" y="2609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75" t="0" r="-275" b="1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2525166" y="2510135"/>
            <a:ext cx="3322588" cy="443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Input Processing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525166" y="3027760"/>
            <a:ext cx="14832509" cy="936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User submits business text through web interface. System tokenises and preprocesses content, handling documents up to 5,000 words.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930325" y="4229695"/>
            <a:ext cx="1329035" cy="1956792"/>
            <a:chOff x="0" y="0"/>
            <a:chExt cx="1772047" cy="2609057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1772031" cy="2609088"/>
            </a:xfrm>
            <a:custGeom>
              <a:avLst/>
              <a:gdLst/>
              <a:ahLst/>
              <a:cxnLst/>
              <a:rect r="r" b="b" t="t" l="l"/>
              <a:pathLst>
                <a:path h="2609088" w="1772031">
                  <a:moveTo>
                    <a:pt x="0" y="0"/>
                  </a:moveTo>
                  <a:lnTo>
                    <a:pt x="1772031" y="0"/>
                  </a:lnTo>
                  <a:lnTo>
                    <a:pt x="1772031" y="2609088"/>
                  </a:lnTo>
                  <a:lnTo>
                    <a:pt x="0" y="26090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75" t="0" r="-275" b="1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2525166" y="4466927"/>
            <a:ext cx="3584973" cy="443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Dual Model Processing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25166" y="4984551"/>
            <a:ext cx="14832509" cy="936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Content flows through both TextRank (graph-based ranking) and BART (400M parameter transformer) simultaneously for comparison.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930325" y="6186487"/>
            <a:ext cx="1329035" cy="1594842"/>
            <a:chOff x="0" y="0"/>
            <a:chExt cx="1772047" cy="2126457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1772031" cy="2126488"/>
            </a:xfrm>
            <a:custGeom>
              <a:avLst/>
              <a:gdLst/>
              <a:ahLst/>
              <a:cxnLst/>
              <a:rect r="r" b="b" t="t" l="l"/>
              <a:pathLst>
                <a:path h="2126488" w="1772031">
                  <a:moveTo>
                    <a:pt x="0" y="0"/>
                  </a:moveTo>
                  <a:lnTo>
                    <a:pt x="1772031" y="0"/>
                  </a:lnTo>
                  <a:lnTo>
                    <a:pt x="1772031" y="2126488"/>
                  </a:lnTo>
                  <a:lnTo>
                    <a:pt x="0" y="21264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99" t="0" r="-300" b="1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2525166" y="6423720"/>
            <a:ext cx="3322588" cy="443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Evaluation &amp; Metrics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25166" y="6941344"/>
            <a:ext cx="14832509" cy="510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System calculates ROUGE scores and compares performance, providing quantitative analysis of summary quality.</a:t>
            </a:r>
          </a:p>
        </p:txBody>
      </p: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930325" y="7781330"/>
            <a:ext cx="1329035" cy="1594842"/>
            <a:chOff x="0" y="0"/>
            <a:chExt cx="1772047" cy="2126457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1772031" cy="2126488"/>
            </a:xfrm>
            <a:custGeom>
              <a:avLst/>
              <a:gdLst/>
              <a:ahLst/>
              <a:cxnLst/>
              <a:rect r="r" b="b" t="t" l="l"/>
              <a:pathLst>
                <a:path h="2126488" w="1772031">
                  <a:moveTo>
                    <a:pt x="0" y="0"/>
                  </a:moveTo>
                  <a:lnTo>
                    <a:pt x="1772031" y="0"/>
                  </a:lnTo>
                  <a:lnTo>
                    <a:pt x="1772031" y="2126488"/>
                  </a:lnTo>
                  <a:lnTo>
                    <a:pt x="0" y="21264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99" t="0" r="-300" b="1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2525166" y="8018561"/>
            <a:ext cx="3322588" cy="443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Results Delivery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25166" y="8536186"/>
            <a:ext cx="14832509" cy="510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Both summaries displayed side-by-side with metrics, allowing users to compare approaches and select the best output.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48736" y="766465"/>
            <a:ext cx="9161860" cy="81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Dataset &amp; Training Foundation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48736" y="2207419"/>
            <a:ext cx="3486745" cy="963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CNN/DailyMail Dataset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48736" y="3340001"/>
            <a:ext cx="3486745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Industry-standard corpus with over 300,000 article-summary pairs from professional journalism.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748736" y="5591770"/>
            <a:ext cx="3486745" cy="716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2"/>
              </a:lnSpc>
            </a:pPr>
            <a:r>
              <a:rPr lang="en-US" sz="6562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1,000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01434" y="6616304"/>
            <a:ext cx="3181201" cy="407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Training samples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48736" y="7783562"/>
            <a:ext cx="3486745" cy="716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2"/>
              </a:lnSpc>
            </a:pPr>
            <a:r>
              <a:rPr lang="en-US" sz="6562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100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01434" y="8808095"/>
            <a:ext cx="3181201" cy="407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Test samples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65917" y="2207419"/>
            <a:ext cx="3817441" cy="486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Why This Dataset?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865917" y="2862857"/>
            <a:ext cx="5540723" cy="90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High-quality human-written reference summaries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865917" y="3766245"/>
            <a:ext cx="5540723" cy="90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Diverse topics: politics, business, technology, sport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865917" y="4669631"/>
            <a:ext cx="5540723" cy="90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Enables fair comparison with academic research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865917" y="5573017"/>
            <a:ext cx="5540723" cy="492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Well-structured and professionally curated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865917" y="6209259"/>
            <a:ext cx="5540723" cy="90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This benchmark dataset ensures our models meet rigorous academic and industry standards.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366242"/>
            <a:ext cx="7088237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Technology Stack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992238" y="2838301"/>
            <a:ext cx="850553" cy="850552"/>
          </a:xfrm>
          <a:custGeom>
            <a:avLst/>
            <a:gdLst/>
            <a:ahLst/>
            <a:cxnLst/>
            <a:rect r="r" b="b" t="t" l="l"/>
            <a:pathLst>
              <a:path h="850552" w="850553">
                <a:moveTo>
                  <a:pt x="0" y="0"/>
                </a:moveTo>
                <a:lnTo>
                  <a:pt x="850552" y="0"/>
                </a:lnTo>
                <a:lnTo>
                  <a:pt x="850552" y="850553"/>
                </a:lnTo>
                <a:lnTo>
                  <a:pt x="0" y="8505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6666" r="0" b="-6666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97150" y="3058417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Core Framework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97150" y="3595241"/>
            <a:ext cx="6769596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D6E5EF"/>
                </a:solidFill>
                <a:latin typeface="Roboto Bold"/>
                <a:ea typeface="Roboto Bold"/>
                <a:cs typeface="Roboto Bold"/>
                <a:sym typeface="Roboto Bold"/>
              </a:rPr>
              <a:t>Python 3.8+</a:t>
            </a: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 with Flask web framework for rapid development and deployment of the application backend.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9321105" y="2838301"/>
            <a:ext cx="850553" cy="850552"/>
          </a:xfrm>
          <a:custGeom>
            <a:avLst/>
            <a:gdLst/>
            <a:ahLst/>
            <a:cxnLst/>
            <a:rect r="r" b="b" t="t" l="l"/>
            <a:pathLst>
              <a:path h="850552" w="850553">
                <a:moveTo>
                  <a:pt x="0" y="0"/>
                </a:moveTo>
                <a:lnTo>
                  <a:pt x="850553" y="0"/>
                </a:lnTo>
                <a:lnTo>
                  <a:pt x="850553" y="850553"/>
                </a:lnTo>
                <a:lnTo>
                  <a:pt x="0" y="8505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555" t="0" r="-555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526017" y="3058417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NLP &amp; ML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26017" y="3595241"/>
            <a:ext cx="6769745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D6E5EF"/>
                </a:solidFill>
                <a:latin typeface="Roboto Bold"/>
                <a:ea typeface="Roboto Bold"/>
                <a:cs typeface="Roboto Bold"/>
                <a:sym typeface="Roboto Bold"/>
              </a:rPr>
              <a:t>Hugging Face Transformers</a:t>
            </a: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, NLTK, scikit-learn, and NetworkX for text processing and model implementation.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992238" y="5618410"/>
            <a:ext cx="850553" cy="850552"/>
          </a:xfrm>
          <a:custGeom>
            <a:avLst/>
            <a:gdLst/>
            <a:ahLst/>
            <a:cxnLst/>
            <a:rect r="r" b="b" t="t" l="l"/>
            <a:pathLst>
              <a:path h="850552" w="850553">
                <a:moveTo>
                  <a:pt x="0" y="0"/>
                </a:moveTo>
                <a:lnTo>
                  <a:pt x="850552" y="0"/>
                </a:lnTo>
                <a:lnTo>
                  <a:pt x="850552" y="850552"/>
                </a:lnTo>
                <a:lnTo>
                  <a:pt x="0" y="8505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26111" r="0" b="-26111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197150" y="5838527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Deep Learning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97150" y="6375350"/>
            <a:ext cx="676959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D6E5EF"/>
                </a:solidFill>
                <a:latin typeface="Roboto Bold"/>
                <a:ea typeface="Roboto Bold"/>
                <a:cs typeface="Roboto Bold"/>
                <a:sym typeface="Roboto Bold"/>
              </a:rPr>
              <a:t>PyTorch 2.0</a:t>
            </a: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 backend powering the BART transformer with 400M+ parameters for abstractive generation.</a:t>
            </a:r>
          </a:p>
        </p:txBody>
      </p:sp>
      <p:sp>
        <p:nvSpPr>
          <p:cNvPr name="Freeform 16" id="16" descr="preencoded.png"/>
          <p:cNvSpPr/>
          <p:nvPr/>
        </p:nvSpPr>
        <p:spPr>
          <a:xfrm flipH="false" flipV="false" rot="0">
            <a:off x="9321105" y="5618410"/>
            <a:ext cx="850553" cy="850552"/>
          </a:xfrm>
          <a:custGeom>
            <a:avLst/>
            <a:gdLst/>
            <a:ahLst/>
            <a:cxnLst/>
            <a:rect r="r" b="b" t="t" l="l"/>
            <a:pathLst>
              <a:path h="850552" w="850553">
                <a:moveTo>
                  <a:pt x="0" y="0"/>
                </a:moveTo>
                <a:lnTo>
                  <a:pt x="850553" y="0"/>
                </a:lnTo>
                <a:lnTo>
                  <a:pt x="850553" y="850552"/>
                </a:lnTo>
                <a:lnTo>
                  <a:pt x="0" y="85055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555" r="0" b="-555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526017" y="5838527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Web Interface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526017" y="6375350"/>
            <a:ext cx="6769745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D6E5EF"/>
                </a:solidFill>
                <a:latin typeface="Roboto Bold"/>
                <a:ea typeface="Roboto Bold"/>
                <a:cs typeface="Roboto Bold"/>
                <a:sym typeface="Roboto Bold"/>
              </a:rPr>
              <a:t>Modern HTML/CSS </a:t>
            </a: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with responsive design, real-time processing, and intuitive user experience.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92238" y="7696795"/>
            <a:ext cx="16303526" cy="1204764"/>
            <a:chOff x="0" y="0"/>
            <a:chExt cx="21738035" cy="160635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1737954" cy="1606296"/>
            </a:xfrm>
            <a:custGeom>
              <a:avLst/>
              <a:gdLst/>
              <a:ahLst/>
              <a:cxnLst/>
              <a:rect r="r" b="b" t="t" l="l"/>
              <a:pathLst>
                <a:path h="1606296" w="21737954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21681312" y="0"/>
                  </a:lnTo>
                  <a:cubicBezTo>
                    <a:pt x="21712681" y="0"/>
                    <a:pt x="21737954" y="25400"/>
                    <a:pt x="21737954" y="56642"/>
                  </a:cubicBezTo>
                  <a:lnTo>
                    <a:pt x="21737954" y="1549654"/>
                  </a:lnTo>
                  <a:cubicBezTo>
                    <a:pt x="21737954" y="1581023"/>
                    <a:pt x="21712554" y="1606296"/>
                    <a:pt x="21681312" y="1606296"/>
                  </a:cubicBezTo>
                  <a:lnTo>
                    <a:pt x="56642" y="1606296"/>
                  </a:lnTo>
                  <a:cubicBezTo>
                    <a:pt x="25273" y="1606296"/>
                    <a:pt x="0" y="1580896"/>
                    <a:pt x="0" y="1549654"/>
                  </a:cubicBezTo>
                  <a:close/>
                </a:path>
              </a:pathLst>
            </a:custGeom>
            <a:solidFill>
              <a:srgbClr val="082545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1275755" y="8126909"/>
            <a:ext cx="354360" cy="283518"/>
            <a:chOff x="0" y="0"/>
            <a:chExt cx="472480" cy="378023"/>
          </a:xfrm>
        </p:grpSpPr>
        <p:sp>
          <p:nvSpPr>
            <p:cNvPr name="Freeform 22" id="22" descr="preencoded.png"/>
            <p:cNvSpPr/>
            <p:nvPr/>
          </p:nvSpPr>
          <p:spPr>
            <a:xfrm flipH="false" flipV="false" rot="0">
              <a:off x="0" y="0"/>
              <a:ext cx="472440" cy="378079"/>
            </a:xfrm>
            <a:custGeom>
              <a:avLst/>
              <a:gdLst/>
              <a:ahLst/>
              <a:cxnLst/>
              <a:rect r="r" b="b" t="t" l="l"/>
              <a:pathLst>
                <a:path h="378079" w="472440">
                  <a:moveTo>
                    <a:pt x="0" y="0"/>
                  </a:moveTo>
                  <a:lnTo>
                    <a:pt x="472440" y="0"/>
                  </a:lnTo>
                  <a:lnTo>
                    <a:pt x="472440" y="378079"/>
                  </a:lnTo>
                  <a:lnTo>
                    <a:pt x="0" y="37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0" t="-670" r="-8" b="-655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913632" y="7955905"/>
            <a:ext cx="15098614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Complete stack includes 12 major libraries across NLP, machine learning, web development, and data science domains.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562867" y="423119"/>
            <a:ext cx="4020890" cy="521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7"/>
              </a:lnSpc>
            </a:pPr>
            <a:r>
              <a:rPr lang="en-US" sz="3125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Performance 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62867" y="999530"/>
            <a:ext cx="4954041" cy="311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874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ROUGE Score Evaluation (100 Test Samples)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-289173" y="1551831"/>
            <a:ext cx="17162264" cy="9128075"/>
            <a:chOff x="0" y="0"/>
            <a:chExt cx="22883018" cy="12170767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22882988" cy="12170791"/>
            </a:xfrm>
            <a:custGeom>
              <a:avLst/>
              <a:gdLst/>
              <a:ahLst/>
              <a:cxnLst/>
              <a:rect r="r" b="b" t="t" l="l"/>
              <a:pathLst>
                <a:path h="12170791" w="22882988">
                  <a:moveTo>
                    <a:pt x="0" y="0"/>
                  </a:moveTo>
                  <a:lnTo>
                    <a:pt x="22882988" y="0"/>
                  </a:lnTo>
                  <a:lnTo>
                    <a:pt x="22882988" y="12170791"/>
                  </a:lnTo>
                  <a:lnTo>
                    <a:pt x="0" y="121707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298234" y="10679906"/>
            <a:ext cx="160735" cy="160735"/>
            <a:chOff x="0" y="0"/>
            <a:chExt cx="214313" cy="21431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4376" cy="214376"/>
            </a:xfrm>
            <a:custGeom>
              <a:avLst/>
              <a:gdLst/>
              <a:ahLst/>
              <a:cxnLst/>
              <a:rect r="r" b="b" t="t" l="l"/>
              <a:pathLst>
                <a:path h="214376" w="214376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183896" y="0"/>
                  </a:lnTo>
                  <a:cubicBezTo>
                    <a:pt x="200787" y="0"/>
                    <a:pt x="214376" y="13589"/>
                    <a:pt x="214376" y="30480"/>
                  </a:cubicBezTo>
                  <a:lnTo>
                    <a:pt x="214376" y="183896"/>
                  </a:lnTo>
                  <a:cubicBezTo>
                    <a:pt x="214376" y="200787"/>
                    <a:pt x="200787" y="214376"/>
                    <a:pt x="183896" y="214376"/>
                  </a:cubicBezTo>
                  <a:lnTo>
                    <a:pt x="30480" y="214376"/>
                  </a:lnTo>
                  <a:cubicBezTo>
                    <a:pt x="13589" y="214376"/>
                    <a:pt x="0" y="200787"/>
                    <a:pt x="0" y="183896"/>
                  </a:cubicBezTo>
                  <a:close/>
                </a:path>
              </a:pathLst>
            </a:custGeom>
            <a:solidFill>
              <a:srgbClr val="1770C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7535167" y="10698956"/>
            <a:ext cx="1513583" cy="14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9"/>
              </a:lnSpc>
            </a:pPr>
            <a:r>
              <a:rPr lang="en-US" sz="1249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TextRank (Extractive)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239250" y="10679906"/>
            <a:ext cx="160735" cy="160735"/>
            <a:chOff x="0" y="0"/>
            <a:chExt cx="214313" cy="21431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4376" cy="214376"/>
            </a:xfrm>
            <a:custGeom>
              <a:avLst/>
              <a:gdLst/>
              <a:ahLst/>
              <a:cxnLst/>
              <a:rect r="r" b="b" t="t" l="l"/>
              <a:pathLst>
                <a:path h="214376" w="214376">
                  <a:moveTo>
                    <a:pt x="0" y="30480"/>
                  </a:moveTo>
                  <a:cubicBezTo>
                    <a:pt x="0" y="13589"/>
                    <a:pt x="13589" y="0"/>
                    <a:pt x="30480" y="0"/>
                  </a:cubicBezTo>
                  <a:lnTo>
                    <a:pt x="183896" y="0"/>
                  </a:lnTo>
                  <a:cubicBezTo>
                    <a:pt x="200787" y="0"/>
                    <a:pt x="214376" y="13589"/>
                    <a:pt x="214376" y="30480"/>
                  </a:cubicBezTo>
                  <a:lnTo>
                    <a:pt x="214376" y="183896"/>
                  </a:lnTo>
                  <a:cubicBezTo>
                    <a:pt x="214376" y="200787"/>
                    <a:pt x="200787" y="214376"/>
                    <a:pt x="183896" y="214376"/>
                  </a:cubicBezTo>
                  <a:lnTo>
                    <a:pt x="30480" y="214376"/>
                  </a:lnTo>
                  <a:cubicBezTo>
                    <a:pt x="13589" y="214376"/>
                    <a:pt x="0" y="200787"/>
                    <a:pt x="0" y="183896"/>
                  </a:cubicBezTo>
                  <a:close/>
                </a:path>
              </a:pathLst>
            </a:custGeom>
            <a:solidFill>
              <a:srgbClr val="75B1F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9476185" y="10698956"/>
            <a:ext cx="1348680" cy="14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9"/>
              </a:lnSpc>
            </a:pPr>
            <a:r>
              <a:rPr lang="en-US" sz="1249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BART (Abstractive)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62867" y="11504116"/>
            <a:ext cx="2010370" cy="251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Key Finding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62867" y="11858922"/>
            <a:ext cx="8384976" cy="571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1249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BART consistently outperforms TextRank across all metrics, producing more accurate and human-like summaries whilst maintaining factual integrity.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49680" y="11504116"/>
            <a:ext cx="2010370" cy="251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156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Practical Impact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49680" y="11858922"/>
            <a:ext cx="8384976" cy="571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1249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Both methods proved effective for business use, with extractive excelling at preserving exact terminology and abstractive providing superior readability.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2780110"/>
            <a:ext cx="8215461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76B9FF"/>
                </a:solidFill>
                <a:latin typeface="Roboto Slab"/>
                <a:ea typeface="Roboto Slab"/>
                <a:cs typeface="Roboto Slab"/>
                <a:sym typeface="Roboto Slab"/>
              </a:rPr>
              <a:t>Real-World Applications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4587479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Executive Briefings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124301"/>
            <a:ext cx="3810000" cy="236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Condense lengthy reports into actionable insights for rapid decision-making in board meetings and strategic planning.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56598" y="4587479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Email Management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56598" y="5124301"/>
            <a:ext cx="3810149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Summarise long email threads and correspondence for efficient inbox triage and improved response times.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21105" y="4587479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Market Research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21105" y="5124301"/>
            <a:ext cx="3810149" cy="236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Digest industry reports, competitive analysis documents, and news monitoring for strategic intelligence.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85614" y="4587479"/>
            <a:ext cx="3544044" cy="461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Roboto Slab"/>
                <a:ea typeface="Roboto Slab"/>
                <a:cs typeface="Roboto Slab"/>
                <a:sym typeface="Roboto Slab"/>
              </a:rPr>
              <a:t>Customer Support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85614" y="5124301"/>
            <a:ext cx="3810149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6E5EF"/>
                </a:solidFill>
                <a:latin typeface="Roboto"/>
                <a:ea typeface="Roboto"/>
                <a:cs typeface="Roboto"/>
                <a:sym typeface="Roboto"/>
              </a:rPr>
              <a:t>Generate ticket summaries, knowledge base articles, and FAQ content from support documentation.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DAG7IQwrE7w</dc:identifier>
  <dcterms:modified xsi:type="dcterms:W3CDTF">2011-08-01T06:04:30Z</dcterms:modified>
  <cp:revision>1</cp:revision>
  <dc:title>SummAI-AI-Powered-Business-Summarization.pptx</dc:title>
</cp:coreProperties>
</file>

<file path=docProps/thumbnail.jpeg>
</file>